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499" r:id="rId27"/>
    <p:sldId id="2501" r:id="rId28"/>
    <p:sldId id="2502" r:id="rId29"/>
    <p:sldId id="2503" r:id="rId30"/>
    <p:sldId id="2504" r:id="rId31"/>
    <p:sldId id="2505" r:id="rId32"/>
    <p:sldId id="2506" r:id="rId33"/>
    <p:sldId id="2508" r:id="rId34"/>
    <p:sldId id="2507" r:id="rId35"/>
    <p:sldId id="2510" r:id="rId36"/>
    <p:sldId id="2512" r:id="rId37"/>
    <p:sldId id="2513" r:id="rId38"/>
    <p:sldId id="2514" r:id="rId39"/>
    <p:sldId id="2515" r:id="rId40"/>
    <p:sldId id="2517" r:id="rId41"/>
    <p:sldId id="2525" r:id="rId42"/>
    <p:sldId id="2526" r:id="rId43"/>
    <p:sldId id="2516" r:id="rId44"/>
    <p:sldId id="2518" r:id="rId45"/>
    <p:sldId id="2519" r:id="rId46"/>
    <p:sldId id="2520" r:id="rId47"/>
    <p:sldId id="2521" r:id="rId48"/>
    <p:sldId id="2522" r:id="rId49"/>
    <p:sldId id="2523" r:id="rId50"/>
    <p:sldId id="2524" r:id="rId51"/>
    <p:sldId id="252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3" autoAdjust="0"/>
  </p:normalViewPr>
  <p:slideViewPr>
    <p:cSldViewPr snapToGrid="0">
      <p:cViewPr varScale="1">
        <p:scale>
          <a:sx n="82" d="100"/>
          <a:sy n="82" d="100"/>
        </p:scale>
        <p:origin x="1656"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dirty="0"/>
              <a:t>Čak i neka slika ili video zapis, u suštini apsolutno sve što može da se pretvori u neku tekstualnu ili binarnu reprezantaciju.</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Tako se tokom</a:t>
            </a:r>
            <a:r>
              <a:rPr lang="en-US" dirty="0"/>
              <a:t> </a:t>
            </a:r>
            <a:r>
              <a:rPr lang="en-US" dirty="0" err="1"/>
              <a:t>vremena</a:t>
            </a:r>
            <a:r>
              <a:rPr lang="en-US" dirty="0"/>
              <a:t> </a:t>
            </a:r>
            <a:r>
              <a:rPr lang="sr-Latn-RS" dirty="0"/>
              <a:t>broj referenci smanjuje ili ostaje isti, olakšavajući praćenje transakcija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Mada u stvarnim implementacijama često je zbog još veće efikasnosti ipak implementirana struktura koja prati koji blokovi su i dalje nerefencirani</a:t>
            </a:r>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referencirati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blokovima 2 i 3 Nichole nije primalac 12.05 tokena već 10.05</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Znači ima samo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na primer kreatora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sr-Latn-RS" dirty="0"/>
              <a:t>N je 5 u mojoj implementaciji, a 210,000 kod Bitcoin-a.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Pošto je ovo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to znači da je</a:t>
            </a:r>
            <a:r>
              <a:rPr lang="en-US" dirty="0">
                <a:solidFill>
                  <a:sysClr val="windowText" lastClr="000000"/>
                </a:solidFill>
                <a:latin typeface="Calibri" panose="020F0502020204030204"/>
              </a:rPr>
              <a:t> on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moramo da čuvamo u tajnosti, a javni oglašavamo svima ili entitetu sa kojim želimo da komuniciramo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Koristite svakodnevno prilikom online komunikacije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U </a:t>
            </a:r>
            <a:r>
              <a:rPr lang="en-US" dirty="0" err="1"/>
              <a:t>Srbiji</a:t>
            </a:r>
            <a:r>
              <a:rPr lang="en-US" dirty="0"/>
              <a:t> za li</a:t>
            </a:r>
            <a:r>
              <a:rPr lang="sr-Latn-RS" dirty="0"/>
              <a:t>čne digitalni potpise zakonski su dozvoljeni</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koristi sajt. Na primer sajt ETF-a koristi RSA koji takođe i dalje koristi velika većina internet sajtova. On se oslanja na faktorizaciju prostih brojeva i koristi se već 40ak godina, ali ECDSA će ga verovatno zameniti oko 2030-te, zbog efikasnosti</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Sa </a:t>
            </a:r>
            <a:r>
              <a:rPr lang="en-US" dirty="0" err="1"/>
              <a:t>jedna</a:t>
            </a:r>
            <a:r>
              <a:rPr lang="sr-Latn-RS" dirty="0"/>
              <a:t>činom oblika X. </a:t>
            </a:r>
            <a:r>
              <a:rPr lang="en-US" dirty="0" err="1"/>
              <a:t>Vizuelni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Iako se često predstavljaju ovakvim novčićima ili tokenima sa slike, kriptovalute ne postoje u fizičkom obliku, niti npr. 4 Bitcoina predstavlja nešto opipljivo u stvarnom svetu, što znači da spadaju u fiat valute, tj.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dirty="0" err="1"/>
              <a:t>Digitalni</a:t>
            </a:r>
            <a:r>
              <a:rPr lang="en-US" dirty="0"/>
              <a:t> ledger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kretanje neke robe iz Kine do nas ako smo naručili nešto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proći ćemo i kroz protokole pomoću kojih uređaji u distribuiranom sistemu razmenjuju poruke međusobno, jer je to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382614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Sada je moguće i specifično se referisati na određenu transakciju unutar bloka, i neki stvarni sistemi to zaista i implementiraju</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Hajde sada da vidimo šta smo ovime postigli: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Onemogućili smo menjanje tuđih transakcija, jer ne znamo tuđe privatne ključeve (osim ako ih jelte ne ukrademo na neki način), i onemogućili smo kopiranje već postavljenih transakcija jer ID-jevi transakcija ne dozvoljavaju ponavljanje potpisa inače identičnih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 Kako da sprečimo korisnike da menjaju sopstvene transakcije nakon što su već objavljene na ledgeru? Uzmimo primer gde Mark kupuje automobil od Sofije i pošalje joj 14.5 tokena za to. Sofija pročita transakciju i proda mu automobil. Nakon toga Mark izmeni transakciju tako da piše da je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poslednji blok istog trenutka kad je on dodat, ne može dovoljno brzo da izmeni taj blok pre nego što ostatak mreže doda novi validan blok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Nikad neće moći da prestigne ostatak mreže i drugi čvorovi će znati da verzija lanca koju poseduje napadač 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Između vrednosti težine i brojim nula kojim mora da započinje heš, </a:t>
            </a:r>
            <a:r>
              <a:rPr lang="sr-Latn-RS" sz="1200" dirty="0">
                <a:solidFill>
                  <a:sysClr val="windowText" lastClr="000000"/>
                </a:solidFill>
                <a:latin typeface="Calibri" panose="020F0502020204030204"/>
              </a:rPr>
              <a:t>u stvarnim sistemima često postoji komplikovanija funkcija preslikavanja težine u broj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Cilj je održati konstantno prosečno vreme između dodavanja novih blokova (recimo u proseku na svakih 10min hoćemo da se doda novi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 bez menjanja podataka unutar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a:t>
            </a:r>
            <a:r>
              <a:rPr lang="en-US" dirty="0" err="1"/>
              <a:t>pronala</a:t>
            </a:r>
            <a:r>
              <a:rPr lang="sr-Latn-RS" dirty="0"/>
              <a:t>ženje se sastoji od isprobavanja različitih vrednosti, npr. krenemo od 1 i idemo na gore sve dok ne pronađemo tu vrednost, u ovom primeru 783.</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znači da je u suštini rudarenje statistička igra, što više procesorske snage imamo to je veća šansa da baš mi pronađemo odgovarajući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Zato je pre par godina počela pomama za grafičkim karticama, jer su one veoma brze kad je u pitanju rudarenje.</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rudar prikupi transakcije od ostalih čvorova i onda stavi samoga sebe kao primaoca Coinbase nagrade, i sa tim vrednostima kreće da rudari.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Da rekapituliramo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za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mojoj pojednostavljenoj implementaciji sam implementirao tri čvora, zeleni čvorovi veruju drugim zelenim čvorovima,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sada iako napadač uspe da izmeni lanac (što je skoro pa nemoguće) on mora da ima pristup i drugim čvorovia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Primer kada je Ethereum prešao sa Proof of Work na Proof of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Primera radi nova kriptovaluta zasnovana na Bitcoin-u sa minimalnim izmenama sistema</a:t>
            </a:r>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Kratka mrežna animacija koja daje malo bolju sliku kako komuniciraju čvorovi.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u Beogradu, kao i timer koji odbrojava očekivano prosečno vreme za rudarenje novog bloka unutar mreže koje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48</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50</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Preko porta 3000 ili 8000</a:t>
            </a:r>
            <a:r>
              <a:rPr lang="en-US" dirty="0"/>
              <a:t> koji je proxy port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Najbolji</a:t>
            </a:r>
            <a:r>
              <a:rPr lang="en-US" dirty="0"/>
              <a:t> </a:t>
            </a:r>
            <a:r>
              <a:rPr lang="en-US" dirty="0" err="1"/>
              <a:t>na</a:t>
            </a:r>
            <a:r>
              <a:rPr lang="sr-Latn-RS" dirty="0"/>
              <a:t>čin da dobijemo ulaz funkcije jeste da generišemo sve moguće ulaze i ubacujemo ih u heš funkciju dok ne dobijemo identičan izlaz početnom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Kriptografske heš funkcije</a:t>
            </a:r>
            <a:r>
              <a:rPr lang="en-US" dirty="0"/>
              <a:t> </a:t>
            </a:r>
            <a:r>
              <a:rPr lang="sr-Latn-RS" dirty="0"/>
              <a:t>su </a:t>
            </a:r>
            <a:r>
              <a:rPr lang="en-US" dirty="0"/>
              <a:t>n</a:t>
            </a:r>
            <a:r>
              <a:rPr lang="sr-Latn-RS" dirty="0"/>
              <a:t>a</a:t>
            </a:r>
            <a:r>
              <a:rPr lang="en-US" dirty="0" err="1"/>
              <a:t>ravno</a:t>
            </a:r>
            <a:r>
              <a:rPr lang="en-US" dirty="0"/>
              <a:t> </a:t>
            </a:r>
            <a:r>
              <a:rPr lang="en-US" dirty="0" err="1"/>
              <a:t>mnogo</a:t>
            </a:r>
            <a:r>
              <a:rPr lang="sr-Latn-RS" dirty="0"/>
              <a:t> kompleksn</a:t>
            </a:r>
            <a:r>
              <a:rPr lang="en-US" dirty="0" err="1"/>
              <a:t>ije</a:t>
            </a:r>
            <a:r>
              <a:rPr lang="sr-Latn-RS" dirty="0"/>
              <a:t> od ostatka pri deljenju, neke od kolega pišu cele diplomske radove samo na ovu temu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možete da vidite kako one funkcionišu aplikaciji, dole su izlazi </a:t>
            </a:r>
            <a:r>
              <a:rPr lang="en-US" dirty="0" err="1"/>
              <a:t>poznatih</a:t>
            </a:r>
            <a:r>
              <a:rPr lang="en-US" dirty="0"/>
              <a:t> </a:t>
            </a:r>
            <a:r>
              <a:rPr lang="sr-Latn-RS" dirty="0"/>
              <a:t>heš funkcija za gornji unos. Izlazi su uvek iste veličine ispisane u heksadecimalnom brojevnom sistemu.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Vi koristite ove funkcije svaki dan na internetu, njima se enkriptuj</a:t>
            </a:r>
            <a:r>
              <a:rPr lang="en-US" dirty="0"/>
              <a:t>e </a:t>
            </a:r>
            <a:r>
              <a:rPr lang="sr-Latn-RS" dirty="0"/>
              <a:t>komunikacija između web browsera i servera kad ste na nekom web sajtu, ili npr. kad pokušavate da se ulogujete u neku aplikaciju, u bazi se ne čuvaju originalne šifre već se one prvo provuku kroz neku CHF i rezultat toga se zapravo čuva u bazi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Postoje</a:t>
            </a:r>
            <a:r>
              <a:rPr lang="en-US" dirty="0"/>
              <a:t> </a:t>
            </a:r>
            <a:r>
              <a:rPr lang="en-US" dirty="0" err="1"/>
              <a:t>razne</a:t>
            </a:r>
            <a:r>
              <a:rPr lang="en-US" dirty="0"/>
              <a:t> </a:t>
            </a:r>
            <a:r>
              <a:rPr lang="en-US" dirty="0" err="1"/>
              <a:t>kriptografske</a:t>
            </a:r>
            <a:r>
              <a:rPr lang="en-US" dirty="0"/>
              <a:t> he</a:t>
            </a:r>
            <a:r>
              <a:rPr lang="sr-Latn-RS" dirty="0"/>
              <a:t>š funkcije, na dalje u radu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ovo znači da s</a:t>
            </a:r>
            <a:r>
              <a:rPr lang="en-US" dirty="0" err="1"/>
              <a:t>va</a:t>
            </a:r>
            <a:r>
              <a:rPr lang="sr-Latn-RS" dirty="0"/>
              <a:t>ki blok u lancu ima isti magični broj, a različit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svim sledećim primerima svi ulazni podaci će se konkatenirati i njihov heš će predstavljati heš vrednost bloka.</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a:t>
            </a:r>
            <a:r>
              <a:rPr lang="en-US" dirty="0"/>
              <a:t>) </a:t>
            </a:r>
            <a:r>
              <a:rPr lang="sr-Latn-RS" dirty="0"/>
              <a:t>p</a:t>
            </a:r>
            <a:r>
              <a:rPr lang="en-US" dirty="0" err="1"/>
              <a:t>rimetite</a:t>
            </a:r>
            <a:r>
              <a:rPr lang="en-US" dirty="0"/>
              <a:t> da </a:t>
            </a:r>
            <a:r>
              <a:rPr lang="en-US" dirty="0" err="1"/>
              <a:t>va</a:t>
            </a:r>
            <a:r>
              <a:rPr lang="sr-Latn-RS" dirty="0"/>
              <a:t>ži konstatacija sa prethodnog slajda da brojevi blokova moraju da budu u </a:t>
            </a:r>
            <a:r>
              <a:rPr lang="en-US" dirty="0" err="1"/>
              <a:t>validnom</a:t>
            </a:r>
            <a:r>
              <a:rPr lang="sr-Latn-RS" dirty="0"/>
              <a:t> poretku, i da moraju magični brojevi da im se poklapaju</a:t>
            </a:r>
            <a:r>
              <a:rPr lang="en-US" dirty="0"/>
              <a:t>. Ovo </a:t>
            </a:r>
            <a:r>
              <a:rPr lang="en-US" dirty="0" err="1"/>
              <a:t>va</a:t>
            </a:r>
            <a:r>
              <a:rPr lang="sr-Latn-RS" dirty="0"/>
              <a:t>ži u svim primerima na dalje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što za sada samo znači kopiranje novoizračunatog heša u prev polje sledećeg bloka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err="1"/>
              <a:t>Uglavnom</a:t>
            </a:r>
            <a:r>
              <a:rPr lang="en-US" dirty="0"/>
              <a:t> se </a:t>
            </a:r>
            <a:r>
              <a:rPr lang="en-US" dirty="0" err="1"/>
              <a:t>uzimaju</a:t>
            </a:r>
            <a:r>
              <a:rPr lang="en-US" dirty="0"/>
              <a:t> </a:t>
            </a:r>
            <a:r>
              <a:rPr lang="en-US" dirty="0" err="1"/>
              <a:t>sve</a:t>
            </a:r>
            <a:r>
              <a:rPr lang="en-US" dirty="0"/>
              <a:t> </a:t>
            </a:r>
            <a:r>
              <a:rPr lang="en-US" dirty="0" err="1"/>
              <a:t>nule</a:t>
            </a:r>
            <a:r>
              <a:rPr lang="en-US" dirty="0"/>
              <a:t> za </a:t>
            </a:r>
            <a:r>
              <a:rPr lang="en-US" dirty="0" err="1"/>
              <a:t>prev</a:t>
            </a:r>
            <a:r>
              <a:rPr lang="en-US" dirty="0"/>
              <a:t> hash genesis </a:t>
            </a:r>
            <a:r>
              <a:rPr lang="en-US" dirty="0" err="1"/>
              <a:t>bloka</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KAKO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 </a:t>
            </a:r>
            <a:r>
              <a:rPr lang="sr-Latn-RS" sz="4800" dirty="0">
                <a:effectLst/>
              </a:rPr>
              <a:t>RADI</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24676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Koriste se u glavnom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endParaRPr lang="sr-Latn-R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specijalne</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679824"/>
            <a:ext cx="12074012" cy="2924175"/>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unutar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solidFill>
                  <a:srgbClr val="A53F52"/>
                </a:solidFill>
                <a:latin typeface="Calibri" panose="020F0502020204030204"/>
              </a:rPr>
              <a:t>(</a:t>
            </a:r>
            <a:r>
              <a:rPr lang="en-US" sz="2000" dirty="0" err="1">
                <a:solidFill>
                  <a:srgbClr val="A53F52"/>
                </a:solidFill>
                <a:latin typeface="Calibri" panose="020F0502020204030204"/>
              </a:rPr>
              <a:t>ious</a:t>
            </a:r>
            <a:r>
              <a:rPr lang="en-US" sz="2000" dirty="0">
                <a:solidFill>
                  <a:srgbClr val="A53F52"/>
                </a:solidFill>
                <a:latin typeface="Calibri" panose="020F0502020204030204"/>
              </a:rPr>
              <a:t> Hash)</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567315"/>
            <a:ext cx="12067822" cy="2514129"/>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1938992"/>
          </a:xfrm>
          <a:prstGeom prst="rect">
            <a:avLst/>
          </a:prstGeom>
          <a:noFill/>
        </p:spPr>
        <p:txBody>
          <a:bodyPr wrap="square" rtlCol="0">
            <a:spAutoFit/>
          </a:bodyPr>
          <a:lstStyle/>
          <a:p>
            <a:pPr>
              <a:spcAft>
                <a:spcPts val="1200"/>
              </a:spcAft>
            </a:pPr>
            <a:r>
              <a:rPr lang="sr-Latn-RS" sz="2000" dirty="0">
                <a:latin typeface="Calibri" panose="020F0502020204030204"/>
              </a:rPr>
              <a:t>Sadržaj blok</a:t>
            </a:r>
            <a:r>
              <a:rPr lang="en-US" sz="2000" dirty="0">
                <a:latin typeface="Calibri" panose="020F0502020204030204"/>
              </a:rPr>
              <a:t>ova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p>
          <a:p>
            <a:pPr>
              <a:spcAft>
                <a:spcPts val="1200"/>
              </a:spcAft>
            </a:pPr>
            <a:r>
              <a:rPr lang="sr-Latn-RS" sz="2000" dirty="0">
                <a:latin typeface="Calibri" panose="020F0502020204030204"/>
              </a:rPr>
              <a:t>Sadržaj svakog bloka u tom slučaju predstavlja deo digitalnog javnog ledgera, dok su svi drugi mehanizmi tu da bi obezbedili njegovu validnost i verodostojnost</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5721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5" name="TextBox 4">
            <a:extLst>
              <a:ext uri="{FF2B5EF4-FFF2-40B4-BE49-F238E27FC236}">
                <a16:creationId xmlns:a16="http://schemas.microsoft.com/office/drawing/2014/main" id="{846D82B7-DE10-3B8A-F950-1B0790366B17}"/>
              </a:ext>
            </a:extLst>
          </p:cNvPr>
          <p:cNvSpPr txBox="1"/>
          <p:nvPr/>
        </p:nvSpPr>
        <p:spPr>
          <a:xfrm>
            <a:off x="6370871" y="1233449"/>
            <a:ext cx="5517510" cy="2472472"/>
          </a:xfrm>
          <a:prstGeom prst="rect">
            <a:avLst/>
          </a:prstGeom>
          <a:noFill/>
        </p:spPr>
        <p:txBody>
          <a:bodyPr wrap="square" rtlCol="0">
            <a:spAutoFit/>
          </a:bodyPr>
          <a:lstStyle/>
          <a:p>
            <a:pPr>
              <a:spcAft>
                <a:spcPts val="1200"/>
              </a:spcAft>
            </a:pPr>
            <a:r>
              <a:rPr lang="sr-Latn-RS" sz="2000" dirty="0">
                <a:latin typeface="Calibri" panose="020F0502020204030204"/>
              </a:rPr>
              <a:t>Ledger je spisak transakcija</a:t>
            </a: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endParaRPr lang="en-US" dirty="0"/>
          </a:p>
        </p:txBody>
      </p:sp>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862048"/>
          </a:xfrm>
          <a:prstGeom prst="rect">
            <a:avLst/>
          </a:prstGeom>
          <a:noFill/>
        </p:spPr>
        <p:txBody>
          <a:bodyPr wrap="square" rtlCol="0">
            <a:spAutoFit/>
          </a:bodyPr>
          <a:lstStyle/>
          <a:p>
            <a:pPr>
              <a:spcAft>
                <a:spcPts val="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a:p>
            <a:pPr>
              <a:spcAft>
                <a:spcPts val="1200"/>
              </a:spcAft>
            </a:pPr>
            <a:r>
              <a:rPr lang="en-US" sz="2000" dirty="0" err="1">
                <a:latin typeface="Calibri" panose="020F0502020204030204"/>
              </a:rPr>
              <a:t>Ovime</a:t>
            </a:r>
            <a:r>
              <a:rPr lang="en-US" sz="2000" dirty="0">
                <a:latin typeface="Calibri" panose="020F0502020204030204"/>
              </a:rPr>
              <a:t> </a:t>
            </a:r>
            <a:r>
              <a:rPr lang="sr-Latn-RS" sz="2000" dirty="0">
                <a:latin typeface="Calibri" panose="020F0502020204030204"/>
              </a:rPr>
              <a:t>može da se izbegne korišćenje </a:t>
            </a:r>
            <a:r>
              <a:rPr lang="en-US" sz="2000" dirty="0" err="1">
                <a:latin typeface="Calibri" panose="020F0502020204030204"/>
              </a:rPr>
              <a:t>dodatn</a:t>
            </a:r>
            <a:r>
              <a:rPr lang="sr-Latn-RS" sz="2000" dirty="0">
                <a:latin typeface="Calibri" panose="020F0502020204030204"/>
              </a:rPr>
              <a:t>ih</a:t>
            </a:r>
            <a:r>
              <a:rPr lang="en-US" sz="2000" dirty="0">
                <a:latin typeface="Calibri" panose="020F0502020204030204"/>
              </a:rPr>
              <a:t> </a:t>
            </a:r>
            <a:r>
              <a:rPr lang="en-US" sz="2000" dirty="0" err="1">
                <a:latin typeface="Calibri" panose="020F0502020204030204"/>
              </a:rPr>
              <a:t>struktura</a:t>
            </a:r>
            <a:r>
              <a:rPr lang="en-US" sz="2000" dirty="0">
                <a:latin typeface="Calibri" panose="020F0502020204030204"/>
              </a:rPr>
              <a:t> </a:t>
            </a:r>
            <a:r>
              <a:rPr lang="en-US" sz="2000" dirty="0" err="1">
                <a:latin typeface="Calibri" panose="020F0502020204030204"/>
              </a:rPr>
              <a:t>podataka</a:t>
            </a:r>
            <a:endParaRPr lang="sr-Latn-R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posebn</a:t>
            </a:r>
            <a:r>
              <a:rPr lang="en-US" sz="2400" dirty="0">
                <a:solidFill>
                  <a:srgbClr val="EA9A5C"/>
                </a:solidFill>
                <a:latin typeface="Calibri" panose="020F0502020204030204"/>
              </a:rPr>
              <a:t>u</a:t>
            </a:r>
            <a:r>
              <a:rPr lang="sr-Latn-RS" sz="2400" dirty="0">
                <a:solidFill>
                  <a:srgbClr val="EA9A5C"/>
                </a:solidFill>
                <a:latin typeface="Calibri" panose="020F0502020204030204"/>
              </a:rPr>
              <a:t> formu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3773850"/>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631216"/>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referenciraju na jedan ili više prethodnih blokova radi provere da li pošiljalac ima dovoljno novca na računu</a:t>
            </a:r>
          </a:p>
          <a:p>
            <a:pPr>
              <a:spcAft>
                <a:spcPts val="1200"/>
              </a:spcAft>
            </a:pPr>
            <a:r>
              <a:rPr lang="sr-Latn-RS" sz="2000" dirty="0">
                <a:latin typeface="Calibri" panose="020F0502020204030204"/>
              </a:rPr>
              <a:t>Nije moguće dva puta se refencirati na isti blok</a:t>
            </a:r>
          </a:p>
          <a:p>
            <a:pPr>
              <a:spcAft>
                <a:spcPts val="1200"/>
              </a:spcAft>
            </a:pPr>
            <a:r>
              <a:rPr lang="sr-Latn-RS" sz="2000" dirty="0">
                <a:latin typeface="Calibri" panose="020F0502020204030204"/>
              </a:rPr>
              <a:t>Zbir ulaznih transakcija mora biti jednak zbiru izlaznih transakcija</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222573"/>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30434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način da ubacimo nove tokene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665952"/>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ukupnu količinu novca koja će na kraju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KAKO BLOCKCHAIN RADI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2">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782396"/>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24.5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6095706" cy="4247317"/>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 tako da nije moguće dobiti unazad privatni na osnovu javnog ključa</a:t>
            </a:r>
          </a:p>
          <a:p>
            <a:pPr>
              <a:spcAft>
                <a:spcPts val="1200"/>
              </a:spcAft>
            </a:pPr>
            <a:r>
              <a:rPr lang="sr-Latn-RS" sz="2000" dirty="0">
                <a:solidFill>
                  <a:sysClr val="windowText" lastClr="000000"/>
                </a:solidFill>
                <a:latin typeface="Calibri" panose="020F0502020204030204"/>
              </a:rPr>
              <a:t>Ideja slična heširanju, ali se koriste prosti brojevi i teorija brojeva</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Poslata od strane originalnog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DEC540B-AB05-A6E7-475D-1E37A22FC83E}"/>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2" name="TextBox 1">
                <a:extLst>
                  <a:ext uri="{FF2B5EF4-FFF2-40B4-BE49-F238E27FC236}">
                    <a16:creationId xmlns:a16="http://schemas.microsoft.com/office/drawing/2014/main" id="{DDEC540B-AB05-A6E7-475D-1E37A22FC83E}"/>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3"/>
                <a:stretch>
                  <a:fillRect l="-934" t="-586" r="-93" b="-1055"/>
                </a:stretch>
              </a:blipFill>
            </p:spPr>
            <p:txBody>
              <a:bodyPr/>
              <a:lstStyle/>
              <a:p>
                <a:r>
                  <a:rPr lang="en-US">
                    <a:noFill/>
                  </a:rPr>
                  <a:t> </a:t>
                </a:r>
              </a:p>
            </p:txBody>
          </p:sp>
        </mc:Fallback>
      </mc:AlternateContent>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p:sp>
        <p:nvSpPr>
          <p:cNvPr id="7" name="TextBox 6">
            <a:extLst>
              <a:ext uri="{FF2B5EF4-FFF2-40B4-BE49-F238E27FC236}">
                <a16:creationId xmlns:a16="http://schemas.microsoft.com/office/drawing/2014/main" id="{11DD5193-CEA5-38E3-42A8-0082C43F358C}"/>
              </a:ext>
            </a:extLst>
          </p:cNvPr>
          <p:cNvSpPr txBox="1"/>
          <p:nvPr/>
        </p:nvSpPr>
        <p:spPr>
          <a:xfrm>
            <a:off x="8839291" y="285652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8" name="Right Brace 7">
            <a:extLst>
              <a:ext uri="{FF2B5EF4-FFF2-40B4-BE49-F238E27FC236}">
                <a16:creationId xmlns:a16="http://schemas.microsoft.com/office/drawing/2014/main" id="{1853C99A-77E1-26FD-0C4F-2A2A1571F11D}"/>
              </a:ext>
            </a:extLst>
          </p:cNvPr>
          <p:cNvSpPr/>
          <p:nvPr/>
        </p:nvSpPr>
        <p:spPr>
          <a:xfrm rot="5400000">
            <a:off x="8978768" y="217069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BA036E-D704-3873-BC9D-8675B1BA5C6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6" name="TextBox 5">
                <a:extLst>
                  <a:ext uri="{FF2B5EF4-FFF2-40B4-BE49-F238E27FC236}">
                    <a16:creationId xmlns:a16="http://schemas.microsoft.com/office/drawing/2014/main" id="{DCBA036E-D704-3873-BC9D-8675B1BA5C6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70B3D53-AB08-58EE-FA96-AC8BD825A856}"/>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6" name="TextBox 5">
                <a:extLst>
                  <a:ext uri="{FF2B5EF4-FFF2-40B4-BE49-F238E27FC236}">
                    <a16:creationId xmlns:a16="http://schemas.microsoft.com/office/drawing/2014/main" id="{F70B3D53-AB08-58EE-FA96-AC8BD825A856}"/>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287416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64613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74D9E09-2A7A-B248-9A9A-6D9D235784DD}"/>
                  </a:ext>
                </a:extLst>
              </p:cNvPr>
              <p:cNvSpPr txBox="1"/>
              <p:nvPr/>
            </p:nvSpPr>
            <p:spPr>
              <a:xfrm>
                <a:off x="5646136" y="1233449"/>
                <a:ext cx="6527388" cy="5196294"/>
              </a:xfrm>
              <a:prstGeom prst="rect">
                <a:avLst/>
              </a:prstGeom>
              <a:noFill/>
            </p:spPr>
            <p:txBody>
              <a:bodyPr wrap="square" rtlCol="0">
                <a:spAutoFit/>
              </a:bodyPr>
              <a:lstStyle/>
              <a:p>
                <a:pPr>
                  <a:spcAft>
                    <a:spcPts val="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nad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kona</a:t>
                </a:r>
                <a:r>
                  <a:rPr lang="sr-Latn-RS" sz="2000" dirty="0">
                    <a:solidFill>
                      <a:sysClr val="windowText" lastClr="000000"/>
                    </a:solidFill>
                    <a:latin typeface="Calibri" panose="020F0502020204030204"/>
                  </a:rPr>
                  <a:t>čnim poljem</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p:sp>
            <p:nvSpPr>
              <p:cNvPr id="6" name="TextBox 5">
                <a:extLst>
                  <a:ext uri="{FF2B5EF4-FFF2-40B4-BE49-F238E27FC236}">
                    <a16:creationId xmlns:a16="http://schemas.microsoft.com/office/drawing/2014/main" id="{B74D9E09-2A7A-B248-9A9A-6D9D235784DD}"/>
                  </a:ext>
                </a:extLst>
              </p:cNvPr>
              <p:cNvSpPr txBox="1">
                <a:spLocks noRot="1" noChangeAspect="1" noMove="1" noResize="1" noEditPoints="1" noAdjustHandles="1" noChangeArrowheads="1" noChangeShapeType="1" noTextEdit="1"/>
              </p:cNvSpPr>
              <p:nvPr/>
            </p:nvSpPr>
            <p:spPr>
              <a:xfrm>
                <a:off x="5646136" y="1233449"/>
                <a:ext cx="6527388" cy="5196294"/>
              </a:xfrm>
              <a:prstGeom prst="rect">
                <a:avLst/>
              </a:prstGeom>
              <a:blipFill>
                <a:blip r:embed="rId4"/>
                <a:stretch>
                  <a:fillRect l="-934" t="-586" r="-93" b="-1055"/>
                </a:stretch>
              </a:blipFill>
            </p:spPr>
            <p:txBody>
              <a:bodyPr/>
              <a:lstStyle/>
              <a:p>
                <a:r>
                  <a:rPr lang="en-US">
                    <a:noFill/>
                  </a:rPr>
                  <a:t> </a:t>
                </a:r>
              </a:p>
            </p:txBody>
          </p:sp>
        </mc:Fallback>
      </mc:AlternateContent>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64867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6" y="744924"/>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p:sp>
        <p:nvSpPr>
          <p:cNvPr id="2" name="TextBox 1">
            <a:extLst>
              <a:ext uri="{FF2B5EF4-FFF2-40B4-BE49-F238E27FC236}">
                <a16:creationId xmlns:a16="http://schemas.microsoft.com/office/drawing/2014/main" id="{A5E51DA5-EBB4-73EF-26C4-67153A064E78}"/>
              </a:ext>
            </a:extLst>
          </p:cNvPr>
          <p:cNvSpPr txBox="1"/>
          <p:nvPr/>
        </p:nvSpPr>
        <p:spPr>
          <a:xfrm>
            <a:off x="542484" y="1606698"/>
            <a:ext cx="11107029" cy="5016758"/>
          </a:xfrm>
          <a:prstGeom prst="rect">
            <a:avLst/>
          </a:prstGeom>
          <a:noFill/>
        </p:spPr>
        <p:txBody>
          <a:bodyPr wrap="square" rtlCol="0">
            <a:spAutoFit/>
          </a:bodyPr>
          <a:lstStyle/>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E5C07B"/>
                </a:solidFill>
                <a:effectLst/>
                <a:latin typeface="Consolas" panose="020B0609020204030204" pitchFamily="49" charset="0"/>
              </a:rPr>
              <a:t>elliptic</a:t>
            </a:r>
            <a:r>
              <a:rPr lang="en-US" sz="2000" b="0" dirty="0">
                <a:solidFill>
                  <a:srgbClr val="ABB2BF"/>
                </a:solidFill>
                <a:effectLst/>
                <a:latin typeface="Consolas" panose="020B0609020204030204" pitchFamily="49" charset="0"/>
              </a:rPr>
              <a:t>.</a:t>
            </a:r>
            <a:r>
              <a:rPr lang="en-US" sz="2000" b="0" dirty="0">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ec</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new</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EC</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'secp256k1’</a:t>
            </a:r>
            <a:r>
              <a:rPr lang="en-US" sz="2000" b="0" dirty="0">
                <a:solidFill>
                  <a:srgbClr val="ABB2BF"/>
                </a:solidFill>
                <a:effectLst/>
                <a:latin typeface="Consolas" panose="020B0609020204030204" pitchFamily="49" charset="0"/>
              </a:rPr>
              <a:t>);</a:t>
            </a:r>
          </a:p>
          <a:p>
            <a:endParaRPr lang="en-US" sz="2000" b="0" dirty="0">
              <a:solidFill>
                <a:srgbClr val="C678DD"/>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 </a:t>
            </a:r>
            <a:r>
              <a:rPr lang="en-US" sz="2000" b="0" dirty="0">
                <a:solidFill>
                  <a:srgbClr val="E06C75"/>
                </a:solidFill>
                <a:effectLst/>
                <a:latin typeface="Consolas" panose="020B0609020204030204" pitchFamily="49" charset="0"/>
              </a:rPr>
              <a:t>keypair</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bigInt</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'#private'</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D19A66"/>
                </a:solidFill>
                <a:effectLst/>
                <a:latin typeface="Consolas" panose="020B0609020204030204" pitchFamily="49" charset="0"/>
              </a:rPr>
              <a:t>16</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senderMsg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err="1">
                <a:solidFill>
                  <a:srgbClr val="E06C75"/>
                </a:solidFill>
                <a:effectLst/>
                <a:latin typeface="Consolas" panose="020B0609020204030204" pitchFamily="49" charset="0"/>
              </a:rPr>
              <a:t>hexSignature</a:t>
            </a:r>
            <a:r>
              <a:rPr lang="en-US" sz="2000" b="0" dirty="0">
                <a:solidFill>
                  <a:srgbClr val="ABB2BF"/>
                </a:solidFill>
                <a:effectLst/>
                <a:latin typeface="Consolas" panose="020B0609020204030204" pitchFamily="49" charset="0"/>
              </a:rPr>
              <a:t> </a:t>
            </a:r>
            <a:r>
              <a:rPr lang="en-US" sz="2000" b="0" dirty="0">
                <a:solidFill>
                  <a:srgbClr val="56B6C2"/>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keypair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sign</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toDER</a:t>
            </a:r>
            <a:r>
              <a:rPr lang="en-US" sz="2000" b="0" dirty="0">
                <a:solidFill>
                  <a:srgbClr val="ABB2BF"/>
                </a:solidFill>
                <a:effectLst/>
                <a:latin typeface="Consolas" panose="020B0609020204030204" pitchFamily="49" charset="0"/>
              </a:rPr>
              <a:t>()). </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dirty="0">
              <a:solidFill>
                <a:srgbClr val="ABB2BF"/>
              </a:solidFill>
              <a:latin typeface="Consolas" panose="020B0609020204030204" pitchFamily="49" charset="0"/>
            </a:endParaRPr>
          </a:p>
          <a:p>
            <a:r>
              <a:rPr lang="en-US" sz="2000" b="0" dirty="0">
                <a:solidFill>
                  <a:srgbClr val="C678DD"/>
                </a:solidFill>
                <a:effectLst/>
                <a:latin typeface="Consolas" panose="020B0609020204030204" pitchFamily="49" charset="0"/>
              </a:rPr>
              <a:t>var</a:t>
            </a:r>
            <a:r>
              <a:rPr lang="en-US" sz="2000" b="0" dirty="0">
                <a:solidFill>
                  <a:srgbClr val="ABB2BF"/>
                </a:solidFill>
                <a:effectLst/>
                <a:latin typeface="Consolas" panose="020B0609020204030204" pitchFamily="49" charset="0"/>
              </a:rPr>
              <a:t> </a:t>
            </a:r>
            <a:r>
              <a:rPr lang="en-US" sz="2000" b="0" dirty="0">
                <a:solidFill>
                  <a:srgbClr val="E06C75"/>
                </a:solidFill>
                <a:effectLst/>
                <a:latin typeface="Consolas" panose="020B0609020204030204" pitchFamily="49" charset="0"/>
              </a:rPr>
              <a:t>temp</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ec</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keyFromPublic</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'#public'</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E06C75"/>
              </a:solidFill>
              <a:effectLst/>
              <a:latin typeface="Consolas" panose="020B0609020204030204" pitchFamily="49" charset="0"/>
            </a:endParaRPr>
          </a:p>
          <a:p>
            <a:r>
              <a:rPr lang="en-US" sz="2000" b="0" dirty="0" err="1">
                <a:solidFill>
                  <a:srgbClr val="E06C75"/>
                </a:solidFill>
                <a:effectLst/>
                <a:latin typeface="Consolas" panose="020B0609020204030204" pitchFamily="49" charset="0"/>
              </a:rPr>
              <a:t>binaryMsg</a:t>
            </a:r>
            <a:r>
              <a:rPr lang="en-US" sz="2000" b="0" dirty="0">
                <a:solidFill>
                  <a:srgbClr val="56B6C2"/>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Buffer</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from</a:t>
            </a:r>
            <a:r>
              <a:rPr lang="en-US" sz="2000" b="0" dirty="0">
                <a:solidFill>
                  <a:srgbClr val="ABB2BF"/>
                </a:solidFill>
                <a:effectLst/>
                <a:latin typeface="Consolas" panose="020B0609020204030204" pitchFamily="49" charset="0"/>
              </a:rPr>
              <a:t>(</a:t>
            </a:r>
            <a:r>
              <a:rPr lang="en-US" sz="2000" b="0" dirty="0">
                <a:solidFill>
                  <a:srgbClr val="E5C07B"/>
                </a:solidFill>
                <a:effectLst/>
                <a:latin typeface="Consolas" panose="020B0609020204030204" pitchFamily="49" charset="0"/>
              </a:rPr>
              <a:t>CryptoJS</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SHA256</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receiverMsg</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toString</a:t>
            </a:r>
            <a:r>
              <a:rPr lang="en-US" sz="2000" b="0" dirty="0">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CryptoJS</a:t>
            </a:r>
            <a:r>
              <a:rPr lang="en-US" sz="2000" b="0" dirty="0" err="1">
                <a:solidFill>
                  <a:srgbClr val="ABB2BF"/>
                </a:solidFill>
                <a:effectLst/>
                <a:latin typeface="Consolas" panose="020B0609020204030204" pitchFamily="49" charset="0"/>
              </a:rPr>
              <a:t>.</a:t>
            </a:r>
            <a:r>
              <a:rPr lang="en-US" sz="2000" b="0" dirty="0" err="1">
                <a:solidFill>
                  <a:srgbClr val="E5C07B"/>
                </a:solidFill>
                <a:effectLst/>
                <a:latin typeface="Consolas" panose="020B0609020204030204" pitchFamily="49" charset="0"/>
              </a:rPr>
              <a:t>enc</a:t>
            </a:r>
            <a:r>
              <a:rPr lang="en-US" sz="2000" b="0" dirty="0" err="1">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Hex</a:t>
            </a:r>
            <a:r>
              <a:rPr lang="en-US" sz="2000" b="0" dirty="0">
                <a:solidFill>
                  <a:srgbClr val="ABB2BF"/>
                </a:solidFill>
                <a:effectLst/>
                <a:latin typeface="Consolas" panose="020B0609020204030204" pitchFamily="49" charset="0"/>
              </a:rPr>
              <a:t>));</a:t>
            </a:r>
          </a:p>
          <a:p>
            <a:endParaRPr lang="en-US" sz="2000" b="0" dirty="0">
              <a:solidFill>
                <a:srgbClr val="ABB2BF"/>
              </a:solidFill>
              <a:effectLst/>
              <a:latin typeface="Consolas" panose="020B0609020204030204" pitchFamily="49" charset="0"/>
            </a:endParaRPr>
          </a:p>
          <a:p>
            <a:r>
              <a:rPr lang="en-US" sz="2000" b="0" dirty="0" err="1">
                <a:solidFill>
                  <a:srgbClr val="E5C07B"/>
                </a:solidFill>
                <a:effectLst/>
                <a:latin typeface="Consolas" panose="020B0609020204030204" pitchFamily="49" charset="0"/>
              </a:rPr>
              <a:t>temp</a:t>
            </a:r>
            <a:r>
              <a:rPr lang="en-US" sz="2000" b="0" dirty="0" err="1">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verify</a:t>
            </a:r>
            <a:r>
              <a:rPr lang="en-US" sz="2000" b="0" dirty="0">
                <a:solidFill>
                  <a:srgbClr val="ABB2BF"/>
                </a:solidFill>
                <a:effectLst/>
                <a:latin typeface="Consolas" panose="020B0609020204030204" pitchFamily="49" charset="0"/>
              </a:rPr>
              <a:t>(</a:t>
            </a:r>
            <a:r>
              <a:rPr lang="en-US" sz="2000" b="0" dirty="0" err="1">
                <a:solidFill>
                  <a:srgbClr val="E06C75"/>
                </a:solidFill>
                <a:effectLst/>
                <a:latin typeface="Consolas" panose="020B0609020204030204" pitchFamily="49" charset="0"/>
              </a:rPr>
              <a:t>binaryMsg</a:t>
            </a:r>
            <a:r>
              <a:rPr lang="en-US" sz="2000" b="0" dirty="0">
                <a:solidFill>
                  <a:srgbClr val="ABB2BF"/>
                </a:solidFill>
                <a:effectLst/>
                <a:latin typeface="Consolas" panose="020B0609020204030204" pitchFamily="49" charset="0"/>
              </a:rPr>
              <a:t>,</a:t>
            </a:r>
            <a:r>
              <a:rPr lang="en-US" sz="2000" b="0" dirty="0">
                <a:solidFill>
                  <a:srgbClr val="61AFEF"/>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a:t>
            </a:r>
            <a:r>
              <a:rPr lang="en-US" sz="2000" b="0" dirty="0" err="1">
                <a:solidFill>
                  <a:srgbClr val="98C379"/>
                </a:solidFill>
                <a:effectLst/>
                <a:latin typeface="Consolas" panose="020B0609020204030204" pitchFamily="49" charset="0"/>
              </a:rPr>
              <a:t>receiverSignature</a:t>
            </a:r>
            <a:r>
              <a:rPr lang="en-US" sz="2000" b="0" dirty="0">
                <a:solidFill>
                  <a:srgbClr val="98C379"/>
                </a:solidFill>
                <a:effectLst/>
                <a:latin typeface="Consolas" panose="020B0609020204030204" pitchFamily="49" charset="0"/>
              </a:rPr>
              <a:t>'</a:t>
            </a:r>
            <a:r>
              <a:rPr lang="en-US" sz="2000" b="0" dirty="0">
                <a:solidFill>
                  <a:srgbClr val="ABB2BF"/>
                </a:solidFill>
                <a:effectLst/>
                <a:latin typeface="Consolas" panose="020B0609020204030204" pitchFamily="49" charset="0"/>
              </a:rPr>
              <a:t>).</a:t>
            </a:r>
            <a:r>
              <a:rPr lang="en-US" sz="2000" b="0" dirty="0" err="1">
                <a:solidFill>
                  <a:srgbClr val="61AFEF"/>
                </a:solidFill>
                <a:effectLst/>
                <a:latin typeface="Consolas" panose="020B0609020204030204" pitchFamily="49" charset="0"/>
              </a:rPr>
              <a:t>val</a:t>
            </a:r>
            <a:r>
              <a:rPr lang="en-US" sz="2000" b="0" dirty="0">
                <a:solidFill>
                  <a:srgbClr val="ABB2B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0800B5C-9756-D8E6-3C24-58B9D74628C2}"/>
              </a:ext>
            </a:extLst>
          </p:cNvPr>
          <p:cNvSpPr txBox="1"/>
          <p:nvPr/>
        </p:nvSpPr>
        <p:spPr>
          <a:xfrm>
            <a:off x="906211" y="3850815"/>
            <a:ext cx="10379573" cy="769441"/>
          </a:xfrm>
          <a:prstGeom prst="rect">
            <a:avLst/>
          </a:prstGeom>
          <a:noFill/>
        </p:spPr>
        <p:txBody>
          <a:bodyPr wrap="none" rtlCol="0">
            <a:spAutoFit/>
          </a:bodyPr>
          <a:lstStyle/>
          <a:p>
            <a:r>
              <a:rPr lang="en-US" sz="4400" dirty="0">
                <a:solidFill>
                  <a:srgbClr val="FF0000"/>
                </a:solidFill>
              </a:rPr>
              <a:t>UBACITI U GRAFIK POZIVA FUNKCIJA</a:t>
            </a:r>
            <a:r>
              <a:rPr lang="sr-Latn-RS" sz="4400" dirty="0">
                <a:solidFill>
                  <a:srgbClr val="FF0000"/>
                </a:solidFill>
              </a:rPr>
              <a:t> MOŽDA</a:t>
            </a:r>
            <a:endParaRPr lang="en-US" sz="4400" dirty="0">
              <a:solidFill>
                <a:srgbClr val="FF0000"/>
              </a:solidFill>
            </a:endParaRPr>
          </a:p>
        </p:txBody>
      </p:sp>
    </p:spTree>
    <p:extLst>
      <p:ext uri="{BB962C8B-B14F-4D97-AF65-F5344CB8AC3E}">
        <p14:creationId xmlns:p14="http://schemas.microsoft.com/office/powerpoint/2010/main" val="196018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1" y="5714630"/>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željeni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da bude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4920834" cy="769441"/>
          </a:xfrm>
          <a:prstGeom prst="rect">
            <a:avLst/>
          </a:prstGeom>
          <a:noFill/>
        </p:spPr>
        <p:txBody>
          <a:bodyPr wrap="none" rtlCol="0">
            <a:spAutoFit/>
          </a:bodyPr>
          <a:lstStyle/>
          <a:p>
            <a:r>
              <a:rPr lang="en-US" sz="4400" dirty="0">
                <a:solidFill>
                  <a:srgbClr val="FF0000"/>
                </a:solidFill>
              </a:rPr>
              <a:t>MINING</a:t>
            </a:r>
            <a:r>
              <a:rPr lang="sr-Latn-RS" sz="4400" dirty="0">
                <a:solidFill>
                  <a:srgbClr val="FF0000"/>
                </a:solidFill>
              </a:rPr>
              <a:t> TXS</a:t>
            </a:r>
            <a:r>
              <a:rPr lang="en-US" sz="4400" dirty="0">
                <a:solidFill>
                  <a:srgbClr val="FF0000"/>
                </a:solidFill>
              </a:rPr>
              <a:t> PRIMER</a:t>
            </a:r>
          </a:p>
        </p:txBody>
      </p:sp>
    </p:spTree>
    <p:extLst>
      <p:ext uri="{BB962C8B-B14F-4D97-AF65-F5344CB8AC3E}">
        <p14:creationId xmlns:p14="http://schemas.microsoft.com/office/powerpoint/2010/main" val="3625789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3170099"/>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Dokaz ulogom sa delegatima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a:p>
            <a:pPr>
              <a:spcAft>
                <a:spcPts val="1200"/>
              </a:spcAft>
            </a:pPr>
            <a:endParaRPr lang="sr-Latn-RS" sz="2000" dirty="0">
              <a:latin typeface="Calibri" panose="020F0502020204030204"/>
            </a:endParaRPr>
          </a:p>
        </p:txBody>
      </p:sp>
    </p:spTree>
    <p:extLst>
      <p:ext uri="{BB962C8B-B14F-4D97-AF65-F5344CB8AC3E}">
        <p14:creationId xmlns:p14="http://schemas.microsoft.com/office/powerpoint/2010/main" val="138561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436"/>
            <a:ext cx="12192001" cy="6855564"/>
          </a:xfrm>
          <a:prstGeom prst="rect">
            <a:avLst/>
          </a:prstGeom>
          <a:ln w="19050">
            <a:gradFill>
              <a:gsLst>
                <a:gs pos="0">
                  <a:srgbClr val="01023B"/>
                </a:gs>
                <a:gs pos="25000">
                  <a:srgbClr val="A53F52"/>
                </a:gs>
                <a:gs pos="100000">
                  <a:srgbClr val="EA9A5C"/>
                </a:gs>
              </a:gsLst>
              <a:lin ang="5400000" scaled="1"/>
            </a:gradFill>
          </a:ln>
        </p:spPr>
      </p:pic>
      <p:sp>
        <p:nvSpPr>
          <p:cNvPr id="2" name="TextBox 1">
            <a:extLst>
              <a:ext uri="{FF2B5EF4-FFF2-40B4-BE49-F238E27FC236}">
                <a16:creationId xmlns:a16="http://schemas.microsoft.com/office/drawing/2014/main" id="{2BCA671E-700B-6C7A-A5B6-8BA2200CD1A2}"/>
              </a:ext>
            </a:extLst>
          </p:cNvPr>
          <p:cNvSpPr txBox="1"/>
          <p:nvPr/>
        </p:nvSpPr>
        <p:spPr>
          <a:xfrm>
            <a:off x="3583172" y="2530549"/>
            <a:ext cx="5156540" cy="769441"/>
          </a:xfrm>
          <a:prstGeom prst="rect">
            <a:avLst/>
          </a:prstGeom>
          <a:noFill/>
        </p:spPr>
        <p:txBody>
          <a:bodyPr wrap="none" rtlCol="0">
            <a:spAutoFit/>
          </a:bodyPr>
          <a:lstStyle/>
          <a:p>
            <a:r>
              <a:rPr lang="en-US" sz="4400" dirty="0">
                <a:solidFill>
                  <a:srgbClr val="FF0000"/>
                </a:solidFill>
              </a:rPr>
              <a:t>DISTRIBUTED PRIMER</a:t>
            </a:r>
          </a:p>
        </p:txBody>
      </p:sp>
    </p:spTree>
    <p:extLst>
      <p:ext uri="{BB962C8B-B14F-4D97-AF65-F5344CB8AC3E}">
        <p14:creationId xmlns:p14="http://schemas.microsoft.com/office/powerpoint/2010/main" val="18872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555093"/>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1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1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jer se uzima najduži lanac kao validan</a:t>
            </a:r>
          </a:p>
          <a:p>
            <a:pPr marL="342900" indent="-342900">
              <a:spcAft>
                <a:spcPts val="1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1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 i čvorovi koji pređu na novu verziju sistema ne mogu da interaguju sa čvorovima na staroj verziji</a:t>
            </a:r>
          </a:p>
          <a:p>
            <a:pPr marL="342900" indent="-342900">
              <a:spcAft>
                <a:spcPts val="1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Tree>
    <p:extLst>
      <p:ext uri="{BB962C8B-B14F-4D97-AF65-F5344CB8AC3E}">
        <p14:creationId xmlns:p14="http://schemas.microsoft.com/office/powerpoint/2010/main" val="44449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0" y="3015407"/>
            <a:ext cx="12192000" cy="827183"/>
          </a:xfrm>
          <a:noFill/>
          <a:ln>
            <a:noFill/>
          </a:ln>
        </p:spPr>
        <p:txBody>
          <a:bodyPr>
            <a:normAutofit/>
          </a:bodyPr>
          <a:lstStyle/>
          <a:p>
            <a:r>
              <a:rPr lang="sr-Latn-RS" sz="4800" b="1" dirty="0">
                <a:gradFill flip="none" rotWithShape="1">
                  <a:gsLst>
                    <a:gs pos="0">
                      <a:srgbClr val="01023B"/>
                    </a:gs>
                    <a:gs pos="22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22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3928</TotalTime>
  <Words>4430</Words>
  <Application>Microsoft Office PowerPoint</Application>
  <PresentationFormat>Widescreen</PresentationFormat>
  <Paragraphs>425</Paragraphs>
  <Slides>51</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KAKO BLOCKCHAIN RADI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63</cp:revision>
  <dcterms:created xsi:type="dcterms:W3CDTF">2023-03-04T15:09:55Z</dcterms:created>
  <dcterms:modified xsi:type="dcterms:W3CDTF">2023-05-11T18:33:38Z</dcterms:modified>
</cp:coreProperties>
</file>